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328" r:id="rId2"/>
    <p:sldId id="365" r:id="rId3"/>
    <p:sldId id="366" r:id="rId4"/>
    <p:sldId id="367" r:id="rId5"/>
    <p:sldId id="368" r:id="rId6"/>
    <p:sldId id="369" r:id="rId7"/>
    <p:sldId id="380" r:id="rId8"/>
    <p:sldId id="381" r:id="rId9"/>
    <p:sldId id="370" r:id="rId10"/>
    <p:sldId id="371" r:id="rId11"/>
    <p:sldId id="350" r:id="rId12"/>
    <p:sldId id="377" r:id="rId13"/>
    <p:sldId id="346" r:id="rId14"/>
    <p:sldId id="379" r:id="rId15"/>
    <p:sldId id="374" r:id="rId16"/>
    <p:sldId id="376" r:id="rId17"/>
    <p:sldId id="347" r:id="rId18"/>
    <p:sldId id="375" r:id="rId19"/>
    <p:sldId id="383" r:id="rId20"/>
    <p:sldId id="348" r:id="rId21"/>
    <p:sldId id="352" r:id="rId22"/>
    <p:sldId id="384" r:id="rId23"/>
    <p:sldId id="343" r:id="rId24"/>
    <p:sldId id="373" r:id="rId25"/>
    <p:sldId id="339" r:id="rId26"/>
    <p:sldId id="349" r:id="rId27"/>
    <p:sldId id="345" r:id="rId28"/>
    <p:sldId id="263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njushree Kumar" initials="MK" lastIdx="1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00FFCC"/>
    <a:srgbClr val="66FF99"/>
    <a:srgbClr val="84FF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7"/>
  </p:normalViewPr>
  <p:slideViewPr>
    <p:cSldViewPr>
      <p:cViewPr varScale="1">
        <p:scale>
          <a:sx n="92" d="100"/>
          <a:sy n="92" d="100"/>
        </p:scale>
        <p:origin x="166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8C360-1451-4FAC-96AE-AED9435A5117}" type="datetimeFigureOut">
              <a:rPr lang="en-US" smtClean="0"/>
              <a:t>8/25/18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9F04D0-699D-4D6B-A94F-1A7A83CC39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08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9F04D0-699D-4D6B-A94F-1A7A83CC39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997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9F04D0-699D-4D6B-A94F-1A7A83CC396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88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47140-E761-4776-BB05-B90A68E34D64}" type="datetimeFigureOut">
              <a:rPr lang="en-US" smtClean="0"/>
              <a:t>8/25/18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F75C-1349-4428-A080-E4DEDA9691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951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47140-E761-4776-BB05-B90A68E34D64}" type="datetimeFigureOut">
              <a:rPr lang="en-US" smtClean="0"/>
              <a:t>8/25/18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F75C-1349-4428-A080-E4DEDA9691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745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47140-E761-4776-BB05-B90A68E34D64}" type="datetimeFigureOut">
              <a:rPr lang="en-US" smtClean="0"/>
              <a:t>8/25/18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F75C-1349-4428-A080-E4DEDA9691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16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47140-E761-4776-BB05-B90A68E34D64}" type="datetimeFigureOut">
              <a:rPr lang="en-US" smtClean="0"/>
              <a:t>8/25/18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F75C-1349-4428-A080-E4DEDA9691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738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47140-E761-4776-BB05-B90A68E34D64}" type="datetimeFigureOut">
              <a:rPr lang="en-US" smtClean="0"/>
              <a:t>8/25/18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F75C-1349-4428-A080-E4DEDA9691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104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47140-E761-4776-BB05-B90A68E34D64}" type="datetimeFigureOut">
              <a:rPr lang="en-US" smtClean="0"/>
              <a:t>8/25/18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F75C-1349-4428-A080-E4DEDA9691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904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47140-E761-4776-BB05-B90A68E34D64}" type="datetimeFigureOut">
              <a:rPr lang="en-US" smtClean="0"/>
              <a:t>8/25/18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F75C-1349-4428-A080-E4DEDA9691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6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47140-E761-4776-BB05-B90A68E34D64}" type="datetimeFigureOut">
              <a:rPr lang="en-US" smtClean="0"/>
              <a:t>8/25/18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F75C-1349-4428-A080-E4DEDA9691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18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47140-E761-4776-BB05-B90A68E34D64}" type="datetimeFigureOut">
              <a:rPr lang="en-US" smtClean="0"/>
              <a:t>8/25/18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F75C-1349-4428-A080-E4DEDA9691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774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47140-E761-4776-BB05-B90A68E34D64}" type="datetimeFigureOut">
              <a:rPr lang="en-US" smtClean="0"/>
              <a:t>8/25/18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F75C-1349-4428-A080-E4DEDA9691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902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47140-E761-4776-BB05-B90A68E34D64}" type="datetimeFigureOut">
              <a:rPr lang="en-US" smtClean="0"/>
              <a:t>8/25/18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F75C-1349-4428-A080-E4DEDA9691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394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619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D47140-E761-4776-BB05-B90A68E34D64}" type="datetimeFigureOut">
              <a:rPr lang="en-US" smtClean="0"/>
              <a:t>8/25/18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DF75C-1349-4428-A080-E4DEDA9691A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 descr="D:\1.PGPBA\01. Marketing\GL High Res Logos\Greatlearning Logo_160915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-25898"/>
            <a:ext cx="2362200" cy="32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 Diagonal Corner Rectangle 7"/>
          <p:cNvSpPr/>
          <p:nvPr userDrawn="1"/>
        </p:nvSpPr>
        <p:spPr>
          <a:xfrm>
            <a:off x="45026" y="84280"/>
            <a:ext cx="206087" cy="2209800"/>
          </a:xfrm>
          <a:prstGeom prst="round2Diag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 Diagonal Corner Rectangle 8"/>
          <p:cNvSpPr/>
          <p:nvPr userDrawn="1"/>
        </p:nvSpPr>
        <p:spPr>
          <a:xfrm>
            <a:off x="45026" y="2373076"/>
            <a:ext cx="206087" cy="4461170"/>
          </a:xfrm>
          <a:prstGeom prst="round2Diag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06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45026" y="58880"/>
            <a:ext cx="206087" cy="2209800"/>
          </a:xfrm>
          <a:prstGeom prst="round2Diag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 Diagonal Corner Rectangle 4"/>
          <p:cNvSpPr/>
          <p:nvPr/>
        </p:nvSpPr>
        <p:spPr>
          <a:xfrm>
            <a:off x="45026" y="2313700"/>
            <a:ext cx="206087" cy="4461170"/>
          </a:xfrm>
          <a:prstGeom prst="round2Diag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1B1374-6C99-4642-9617-4426B07B7CEA}"/>
              </a:ext>
            </a:extLst>
          </p:cNvPr>
          <p:cNvSpPr txBox="1"/>
          <p:nvPr/>
        </p:nvSpPr>
        <p:spPr>
          <a:xfrm>
            <a:off x="838200" y="809837"/>
            <a:ext cx="807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</a:rPr>
              <a:t>Distracted Driver Detection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1B1374-6C99-4642-9617-4426B07B7CEA}"/>
              </a:ext>
            </a:extLst>
          </p:cNvPr>
          <p:cNvSpPr txBox="1"/>
          <p:nvPr/>
        </p:nvSpPr>
        <p:spPr>
          <a:xfrm>
            <a:off x="804862" y="2268680"/>
            <a:ext cx="426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Team Details</a:t>
            </a:r>
          </a:p>
          <a:p>
            <a:pPr algn="ctr"/>
            <a:endParaRPr lang="en-US" sz="2800" u="sng" dirty="0"/>
          </a:p>
          <a:p>
            <a:r>
              <a:rPr lang="en-US" sz="2800" dirty="0"/>
              <a:t>Deepa Arul</a:t>
            </a:r>
          </a:p>
          <a:p>
            <a:r>
              <a:rPr lang="en-US" sz="2800" dirty="0"/>
              <a:t>Lenin Kumar Sv	</a:t>
            </a:r>
          </a:p>
          <a:p>
            <a:r>
              <a:rPr lang="en-US" sz="2800" dirty="0"/>
              <a:t>Manjushree Kumar</a:t>
            </a:r>
          </a:p>
          <a:p>
            <a:r>
              <a:rPr lang="en-US" sz="2800" dirty="0"/>
              <a:t>Prasan Cumar</a:t>
            </a:r>
          </a:p>
          <a:p>
            <a:r>
              <a:rPr lang="en-US" sz="2800" dirty="0"/>
              <a:t>Rajesh Kanthan</a:t>
            </a:r>
          </a:p>
          <a:p>
            <a:r>
              <a:rPr lang="en-US" sz="2800" dirty="0"/>
              <a:t>Rajesh Parameswaran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1B1374-6C99-4642-9617-4426B07B7CEA}"/>
              </a:ext>
            </a:extLst>
          </p:cNvPr>
          <p:cNvSpPr txBox="1"/>
          <p:nvPr/>
        </p:nvSpPr>
        <p:spPr>
          <a:xfrm>
            <a:off x="4876800" y="2313700"/>
            <a:ext cx="3962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Mentor</a:t>
            </a:r>
            <a:r>
              <a:rPr lang="en-US" sz="2800" dirty="0"/>
              <a:t> 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Dr. Sunil Kumar Vuppala</a:t>
            </a:r>
          </a:p>
        </p:txBody>
      </p:sp>
    </p:spTree>
    <p:extLst>
      <p:ext uri="{BB962C8B-B14F-4D97-AF65-F5344CB8AC3E}">
        <p14:creationId xmlns:p14="http://schemas.microsoft.com/office/powerpoint/2010/main" val="1765348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Data Pre-processing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IN" sz="1800" u="sng" dirty="0"/>
              <a:t>Methods Exprerimented:</a:t>
            </a:r>
          </a:p>
          <a:p>
            <a:r>
              <a:rPr lang="en-US" sz="1800" dirty="0"/>
              <a:t>Normalization – Restructuring images to same scale</a:t>
            </a:r>
          </a:p>
          <a:p>
            <a:r>
              <a:rPr lang="en-US" sz="1800" dirty="0"/>
              <a:t>Augmentation (mirroring, rotation, scaling, and Color modifications) </a:t>
            </a:r>
          </a:p>
          <a:p>
            <a:r>
              <a:rPr lang="en-US" sz="1800" dirty="0"/>
              <a:t>Intensity Inversion, Intensity Quantization, Soft Threshold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u="sng" dirty="0"/>
              <a:t>Methods implemented:</a:t>
            </a:r>
          </a:p>
          <a:p>
            <a:r>
              <a:rPr lang="en-US" sz="1800" dirty="0"/>
              <a:t>Resize</a:t>
            </a:r>
          </a:p>
          <a:p>
            <a:r>
              <a:rPr lang="en-US" sz="1800" dirty="0"/>
              <a:t>Normalize</a:t>
            </a:r>
          </a:p>
          <a:p>
            <a:r>
              <a:rPr lang="en-US" sz="1800" dirty="0"/>
              <a:t>Convert to gray scale (Custom Model)</a:t>
            </a:r>
          </a:p>
        </p:txBody>
      </p:sp>
    </p:spTree>
    <p:extLst>
      <p:ext uri="{BB962C8B-B14F-4D97-AF65-F5344CB8AC3E}">
        <p14:creationId xmlns:p14="http://schemas.microsoft.com/office/powerpoint/2010/main" val="2481366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55243-8981-6C41-8F9A-4BD895E0E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Tensorflow vs Theano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2216A-DE3E-EC49-BA7E-873B113C4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04938"/>
            <a:ext cx="8229600" cy="4721225"/>
          </a:xfrm>
        </p:spPr>
        <p:txBody>
          <a:bodyPr>
            <a:normAutofit lnSpcReduction="10000"/>
          </a:bodyPr>
          <a:lstStyle/>
          <a:p>
            <a:r>
              <a:rPr lang="en-US" sz="1900" dirty="0"/>
              <a:t>Advantages of Tensorflow</a:t>
            </a:r>
          </a:p>
          <a:p>
            <a:pPr lvl="1"/>
            <a:r>
              <a:rPr lang="en-IN" sz="1900" dirty="0"/>
              <a:t>Has a faster compile time than Theano</a:t>
            </a:r>
          </a:p>
          <a:p>
            <a:pPr lvl="1"/>
            <a:r>
              <a:rPr lang="en-IN" sz="1900" dirty="0"/>
              <a:t>Offers data and model parallelism</a:t>
            </a:r>
          </a:p>
          <a:p>
            <a:pPr lvl="1"/>
            <a:r>
              <a:rPr lang="en-IN" sz="1900" dirty="0"/>
              <a:t>It can be deployed on multiple CPUs and GPUs</a:t>
            </a:r>
          </a:p>
          <a:p>
            <a:pPr lvl="1"/>
            <a:r>
              <a:rPr lang="en-IN" sz="1900" dirty="0"/>
              <a:t>Supported by Google</a:t>
            </a:r>
          </a:p>
          <a:p>
            <a:pPr lvl="1"/>
            <a:r>
              <a:rPr lang="en-IN" sz="1900" dirty="0"/>
              <a:t>Can run even on smartphones</a:t>
            </a:r>
          </a:p>
          <a:p>
            <a:pPr lvl="1"/>
            <a:endParaRPr lang="en-US" sz="1900" dirty="0"/>
          </a:p>
          <a:p>
            <a:r>
              <a:rPr lang="en-US" sz="1900" dirty="0"/>
              <a:t>Disadvantages of Theano</a:t>
            </a:r>
          </a:p>
          <a:p>
            <a:pPr lvl="1"/>
            <a:r>
              <a:rPr lang="en-IN" sz="1900" dirty="0"/>
              <a:t>It can be troublesome on AWS</a:t>
            </a:r>
          </a:p>
          <a:p>
            <a:pPr lvl="1"/>
            <a:r>
              <a:rPr lang="en-IN" sz="1900" dirty="0"/>
              <a:t>Large models can demand long compile times</a:t>
            </a:r>
          </a:p>
          <a:p>
            <a:pPr lvl="1"/>
            <a:r>
              <a:rPr lang="en-IN" sz="1900" dirty="0"/>
              <a:t>Error messages doesn’t help much in debugging</a:t>
            </a:r>
          </a:p>
          <a:p>
            <a:pPr lvl="1"/>
            <a:r>
              <a:rPr lang="en-IN" sz="1900" dirty="0"/>
              <a:t>Can’t be deployed on multiple GPUs</a:t>
            </a:r>
          </a:p>
          <a:p>
            <a:pPr marL="457200" lvl="1" indent="0">
              <a:buNone/>
            </a:pPr>
            <a:endParaRPr lang="en-IN" sz="1900" dirty="0"/>
          </a:p>
          <a:p>
            <a:r>
              <a:rPr lang="en-US" sz="1900" dirty="0" err="1"/>
              <a:t>Tensorflow</a:t>
            </a:r>
            <a:r>
              <a:rPr lang="en-US" sz="1900" dirty="0"/>
              <a:t> version  –  1.9.0</a:t>
            </a:r>
            <a:endParaRPr lang="en-IN" sz="1900" dirty="0"/>
          </a:p>
          <a:p>
            <a:pPr lvl="1"/>
            <a:endParaRPr lang="en-US" dirty="0"/>
          </a:p>
          <a:p>
            <a:pPr lvl="1"/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169865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55243-8981-6C41-8F9A-4BD895E0E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Why Keras, not just Tensorflow ?</a:t>
            </a:r>
            <a:r>
              <a:rPr lang="en-US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2216A-DE3E-EC49-BA7E-873B113C4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04938"/>
            <a:ext cx="8229600" cy="4721225"/>
          </a:xfrm>
        </p:spPr>
        <p:txBody>
          <a:bodyPr>
            <a:normAutofit/>
          </a:bodyPr>
          <a:lstStyle/>
          <a:p>
            <a:r>
              <a:rPr lang="en-IN" sz="1900" dirty="0"/>
              <a:t>Keras is a layer on top of Tensorflow and Theano to make design and experiments with Neural Networks easier and provide a common interface.</a:t>
            </a:r>
          </a:p>
          <a:p>
            <a:endParaRPr lang="en-US" sz="1900" dirty="0"/>
          </a:p>
          <a:p>
            <a:r>
              <a:rPr lang="en-IN" sz="1900" dirty="0"/>
              <a:t>Tensorflow and Theano are low level implementations of the algorithms and a low level API.</a:t>
            </a:r>
          </a:p>
          <a:p>
            <a:endParaRPr lang="en-IN" sz="1900" dirty="0"/>
          </a:p>
          <a:p>
            <a:r>
              <a:rPr lang="en-IN" sz="1900" dirty="0"/>
              <a:t>Keras provides all the general purpose functionalities for building Deep learning models, which is developer friendly.</a:t>
            </a:r>
          </a:p>
          <a:p>
            <a:endParaRPr lang="en-IN" sz="1900" dirty="0"/>
          </a:p>
          <a:p>
            <a:r>
              <a:rPr lang="en-IN" sz="1900" dirty="0"/>
              <a:t>TensorFlow is used primarily in case of research or developing some special kind of deep learning models.</a:t>
            </a:r>
            <a:endParaRPr lang="en-US" sz="1900" dirty="0"/>
          </a:p>
          <a:p>
            <a:endParaRPr lang="en-IN" sz="2200" dirty="0"/>
          </a:p>
          <a:p>
            <a:r>
              <a:rPr lang="en-IN" sz="1900" dirty="0" err="1"/>
              <a:t>Keras</a:t>
            </a:r>
            <a:r>
              <a:rPr lang="en-IN" sz="1900" dirty="0"/>
              <a:t> version </a:t>
            </a:r>
            <a:r>
              <a:rPr lang="en-US" sz="1900" dirty="0"/>
              <a:t> –  </a:t>
            </a:r>
            <a:r>
              <a:rPr lang="en-IN" sz="1900" dirty="0"/>
              <a:t>2.2.2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387337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Approach –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800" dirty="0"/>
              <a:t>Custom model was created by taking an initial reference from one of pre-trained models.</a:t>
            </a:r>
          </a:p>
          <a:p>
            <a:endParaRPr lang="en-US" sz="1800" dirty="0"/>
          </a:p>
          <a:p>
            <a:r>
              <a:rPr lang="en-US" sz="1800" dirty="0"/>
              <a:t>An approach similar to GridSearch was used to create multiple models using combinations of Convolution and Dense layers.</a:t>
            </a:r>
          </a:p>
          <a:p>
            <a:endParaRPr lang="en-US" sz="1800" dirty="0"/>
          </a:p>
          <a:p>
            <a:r>
              <a:rPr lang="en-US" sz="1800" dirty="0"/>
              <a:t>Grey scale conversion of images helped improve performance drastically, enabling to train with larger samples.</a:t>
            </a:r>
          </a:p>
          <a:p>
            <a:endParaRPr lang="en-US" sz="1800" dirty="0"/>
          </a:p>
          <a:p>
            <a:r>
              <a:rPr lang="en-US" sz="1800" dirty="0"/>
              <a:t>Introducing Batch Normalization, helped arrive at better accuracy for each run.</a:t>
            </a:r>
          </a:p>
          <a:p>
            <a:endParaRPr lang="en-US" sz="1800" dirty="0"/>
          </a:p>
          <a:p>
            <a:r>
              <a:rPr lang="en-US" sz="1800" dirty="0"/>
              <a:t>Initially the channels used was very low. Increasing the number of channels helped improve accuracy.</a:t>
            </a:r>
          </a:p>
          <a:p>
            <a:endParaRPr lang="en-US" sz="1800" dirty="0"/>
          </a:p>
          <a:p>
            <a:r>
              <a:rPr lang="en-US" sz="1800" dirty="0"/>
              <a:t>Increasing depth of dense layers led to low learning rate and training was time consuming.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80143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Approach – 1 – Parameters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0BF318D-9941-874F-94E9-8437BDA32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790782"/>
              </p:ext>
            </p:extLst>
          </p:nvPr>
        </p:nvGraphicFramePr>
        <p:xfrm>
          <a:off x="450273" y="1242407"/>
          <a:ext cx="8382001" cy="50891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643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5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24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37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048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44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Model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No. of Samples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Batch Size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No. Of Epochs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Optimizer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Results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29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b="0" dirty="0">
                          <a:effectLst/>
                        </a:rPr>
                        <a:t>Model -1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b="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Filter_Size</a:t>
                      </a:r>
                      <a:r>
                        <a:rPr lang="en-US" sz="14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– 3 to 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3000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32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SGD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Accuracy Score</a:t>
                      </a:r>
                    </a:p>
                    <a:p>
                      <a:pPr marL="0" marR="0" algn="l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 dirty="0">
                          <a:effectLst/>
                        </a:rPr>
                        <a:t>Train – 12.03</a:t>
                      </a:r>
                    </a:p>
                    <a:p>
                      <a:pPr marL="0" marR="0" algn="l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 dirty="0">
                          <a:effectLst/>
                        </a:rPr>
                        <a:t>Test – 17.53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Loss</a:t>
                      </a:r>
                    </a:p>
                    <a:p>
                      <a:pPr marL="0" marR="0" algn="l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 dirty="0">
                          <a:effectLst/>
                        </a:rPr>
                        <a:t>Train – 89.67</a:t>
                      </a:r>
                    </a:p>
                    <a:p>
                      <a:pPr marL="0" marR="0" algn="l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 dirty="0">
                          <a:effectLst/>
                        </a:rPr>
                        <a:t>Test – 75.76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29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b="0" dirty="0">
                          <a:effectLst/>
                        </a:rPr>
                        <a:t>Model – 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Filter_Size</a:t>
                      </a:r>
                      <a:r>
                        <a:rPr lang="en-US" sz="14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– 3 to 15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3000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32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25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SGD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Accuracy Score</a:t>
                      </a:r>
                    </a:p>
                    <a:p>
                      <a:pPr marL="0" marR="0" algn="l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 dirty="0">
                          <a:effectLst/>
                        </a:rPr>
                        <a:t>Train – 0.3100</a:t>
                      </a:r>
                    </a:p>
                    <a:p>
                      <a:pPr marL="0" marR="0" algn="l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 dirty="0">
                          <a:effectLst/>
                        </a:rPr>
                        <a:t>Test - 0.3377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Loss</a:t>
                      </a:r>
                    </a:p>
                    <a:p>
                      <a:pPr marL="0" marR="0" algn="l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 dirty="0">
                          <a:effectLst/>
                        </a:rPr>
                        <a:t>Train - 2.0878</a:t>
                      </a:r>
                    </a:p>
                    <a:p>
                      <a:pPr marL="0" marR="0" algn="l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 dirty="0">
                          <a:effectLst/>
                        </a:rPr>
                        <a:t>Test - 2.0914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29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effectLst/>
                        </a:rPr>
                        <a:t>Model – 3</a:t>
                      </a:r>
                      <a:br>
                        <a:rPr lang="en-US" sz="1400" b="0" dirty="0">
                          <a:effectLst/>
                        </a:rPr>
                      </a:br>
                      <a:r>
                        <a:rPr lang="en-US" sz="1400" b="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Filter_Size</a:t>
                      </a:r>
                      <a:r>
                        <a:rPr lang="en-US" sz="14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– 32 to 256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3000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32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SGD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Accuracy Score</a:t>
                      </a:r>
                    </a:p>
                    <a:p>
                      <a:pPr marL="0" marR="0" algn="l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 dirty="0">
                          <a:effectLst/>
                        </a:rPr>
                        <a:t>Train – 1.000</a:t>
                      </a:r>
                    </a:p>
                    <a:p>
                      <a:pPr marL="0" marR="0" algn="l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 dirty="0">
                          <a:effectLst/>
                        </a:rPr>
                        <a:t>Test - 0.9422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Loss</a:t>
                      </a:r>
                    </a:p>
                    <a:p>
                      <a:pPr marL="0" marR="0" algn="l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 dirty="0">
                          <a:effectLst/>
                        </a:rPr>
                        <a:t>Train - 0.0011</a:t>
                      </a:r>
                    </a:p>
                    <a:p>
                      <a:pPr marL="0" marR="0" algn="l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 dirty="0">
                          <a:effectLst/>
                        </a:rPr>
                        <a:t>Test - 0.1651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29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b="0" dirty="0">
                          <a:effectLst/>
                        </a:rPr>
                        <a:t>Model -</a:t>
                      </a:r>
                      <a:r>
                        <a:rPr lang="en-US" sz="1400" b="0" baseline="0" dirty="0">
                          <a:effectLst/>
                        </a:rPr>
                        <a:t>  4</a:t>
                      </a:r>
                      <a:br>
                        <a:rPr lang="en-US" sz="1400" b="0" baseline="0" dirty="0">
                          <a:effectLst/>
                        </a:rPr>
                      </a:br>
                      <a:r>
                        <a:rPr lang="en-US" sz="1400" b="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Filter_Size</a:t>
                      </a:r>
                      <a:r>
                        <a:rPr lang="en-US" sz="14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– 96 to 768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Dense Size – 4500 to 10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20000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100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30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 err="1">
                          <a:effectLst/>
                        </a:rPr>
                        <a:t>adam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Accuracy Score</a:t>
                      </a:r>
                    </a:p>
                    <a:p>
                      <a:pPr marL="0" marR="0" algn="l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 dirty="0">
                          <a:effectLst/>
                        </a:rPr>
                        <a:t>Train – 0.9929 </a:t>
                      </a:r>
                    </a:p>
                    <a:p>
                      <a:pPr marL="0" marR="0" algn="l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 dirty="0">
                          <a:effectLst/>
                        </a:rPr>
                        <a:t>Test - 0.9787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Loss</a:t>
                      </a:r>
                    </a:p>
                    <a:p>
                      <a:pPr marL="0" marR="0" algn="l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Train – 0.0371</a:t>
                      </a:r>
                    </a:p>
                    <a:p>
                      <a:pPr marL="0" marR="0" algn="l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Test – 0.1531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9880455"/>
                  </a:ext>
                </a:extLst>
              </a:tr>
              <a:tr h="9229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effectLst/>
                        </a:rPr>
                        <a:t>Model -</a:t>
                      </a:r>
                      <a:r>
                        <a:rPr lang="en-US" sz="1400" b="0" baseline="0" dirty="0">
                          <a:effectLst/>
                        </a:rPr>
                        <a:t>  5</a:t>
                      </a:r>
                      <a:br>
                        <a:rPr lang="en-US" sz="1400" b="0" baseline="0" dirty="0">
                          <a:effectLst/>
                        </a:rPr>
                      </a:br>
                      <a:r>
                        <a:rPr lang="en-US" sz="1400" b="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Filter_Size</a:t>
                      </a:r>
                      <a:r>
                        <a:rPr lang="en-US" sz="14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– 96 to 768</a:t>
                      </a:r>
                      <a:br>
                        <a:rPr lang="en-US" sz="14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Dense Size – 16000 to 10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20000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100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30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 err="1">
                          <a:effectLst/>
                        </a:rPr>
                        <a:t>adam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Accuracy Score</a:t>
                      </a:r>
                    </a:p>
                    <a:p>
                      <a:pPr marL="0" marR="0" algn="l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 dirty="0">
                          <a:effectLst/>
                        </a:rPr>
                        <a:t>Train – 0.9743</a:t>
                      </a:r>
                    </a:p>
                    <a:p>
                      <a:pPr marL="0" marR="0" algn="l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 dirty="0">
                          <a:effectLst/>
                        </a:rPr>
                        <a:t>Test - 0.9432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Loss</a:t>
                      </a:r>
                    </a:p>
                    <a:p>
                      <a:pPr marL="0" marR="0" algn="l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Train – 0.0256</a:t>
                      </a:r>
                    </a:p>
                    <a:p>
                      <a:pPr marL="0" marR="0" algn="l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Test - 0.1149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4135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0507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Approach – 1 – Confusion Matrix, Model-4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562" y="1752600"/>
            <a:ext cx="4467225" cy="4133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00" y="1752600"/>
            <a:ext cx="3876675" cy="1457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3148012"/>
            <a:ext cx="3838575" cy="11906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2037" y="4305299"/>
            <a:ext cx="3810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85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Approach – 1 </a:t>
            </a:r>
            <a:r>
              <a:rPr lang="en-US" sz="4000" b="1" dirty="0">
                <a:solidFill>
                  <a:srgbClr val="0070C0"/>
                </a:solidFill>
              </a:rPr>
              <a:t>–</a:t>
            </a:r>
            <a:r>
              <a:rPr lang="en-US" sz="4000" b="1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4000" b="1" dirty="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PrecisionRecall</a:t>
            </a:r>
            <a:r>
              <a:rPr lang="en-US" sz="4000" b="1" dirty="0">
                <a:solidFill>
                  <a:srgbClr val="0070C0"/>
                </a:solidFill>
              </a:rPr>
              <a:t> , Model-4</a:t>
            </a:r>
            <a:endParaRPr lang="en-US" sz="4000" b="1" dirty="0">
              <a:solidFill>
                <a:srgbClr val="0070C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399" y="1323976"/>
            <a:ext cx="5343525" cy="520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66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Approach –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3300" dirty="0"/>
              <a:t>Few models pre-trained on “imagenet” dataset were used to train with sample from distracted drivers dataset.</a:t>
            </a:r>
          </a:p>
          <a:p>
            <a:pPr marL="0" indent="0">
              <a:buNone/>
            </a:pPr>
            <a:endParaRPr lang="en-US" sz="3300" dirty="0"/>
          </a:p>
          <a:p>
            <a:r>
              <a:rPr lang="en-US" sz="3300" dirty="0"/>
              <a:t>VGG -  3X3 convolution layers stacked on top of each other in increasing depths.</a:t>
            </a:r>
          </a:p>
          <a:p>
            <a:pPr lvl="1"/>
            <a:r>
              <a:rPr lang="en-US" sz="3300" dirty="0"/>
              <a:t>It is very slow to train.</a:t>
            </a:r>
          </a:p>
          <a:p>
            <a:pPr lvl="1"/>
            <a:r>
              <a:rPr lang="en-US" sz="3300" dirty="0"/>
              <a:t>The network architecture weights themselves are quite large in bandwidth</a:t>
            </a:r>
          </a:p>
          <a:p>
            <a:r>
              <a:rPr lang="en-US" sz="3300" dirty="0"/>
              <a:t>ResNet50 -  subtraction of feature learned from input of that layer using shortcut connections.</a:t>
            </a:r>
          </a:p>
          <a:p>
            <a:pPr lvl="1"/>
            <a:r>
              <a:rPr lang="en-US" sz="3300" dirty="0"/>
              <a:t>The best accuracy and prediction was obtained.</a:t>
            </a:r>
          </a:p>
          <a:p>
            <a:pPr lvl="1"/>
            <a:r>
              <a:rPr lang="en-US" sz="3300" dirty="0"/>
              <a:t>The model training was faster in comparison to VGG. </a:t>
            </a:r>
          </a:p>
          <a:p>
            <a:r>
              <a:rPr lang="en-US" sz="3300" dirty="0"/>
              <a:t>MobileNet - for embedded based vision applications where there is lack of compute power. </a:t>
            </a:r>
          </a:p>
          <a:p>
            <a:pPr lvl="1"/>
            <a:r>
              <a:rPr lang="en-US" sz="3300" dirty="0"/>
              <a:t>For our set of images, the accuracy was average using this model.</a:t>
            </a:r>
          </a:p>
          <a:p>
            <a:r>
              <a:rPr lang="en-US" sz="3300" dirty="0"/>
              <a:t>AlexNet - less number of convolution and fully connected layers. </a:t>
            </a:r>
          </a:p>
          <a:p>
            <a:pPr lvl="1"/>
            <a:r>
              <a:rPr lang="en-US" sz="2900" dirty="0"/>
              <a:t>Seemed to train the fastest. </a:t>
            </a:r>
          </a:p>
          <a:p>
            <a:pPr lvl="1"/>
            <a:r>
              <a:rPr lang="en-US" sz="3300" dirty="0"/>
              <a:t>However, the test accuracy was bit jittery for different runs.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87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Approach – 2 – Confusion matrix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73" y="1676400"/>
            <a:ext cx="3733800" cy="3171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773" y="4848225"/>
            <a:ext cx="3657600" cy="16002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25" y="1720056"/>
            <a:ext cx="441007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82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Approach – 2 – Parameters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0BF318D-9941-874F-94E9-8437BDA32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308552"/>
              </p:ext>
            </p:extLst>
          </p:nvPr>
        </p:nvGraphicFramePr>
        <p:xfrm>
          <a:off x="457202" y="1404936"/>
          <a:ext cx="8229596" cy="48670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3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71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69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69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4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7381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22918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No. of Samples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Batch Size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No. Of Epochs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Optimizer</a:t>
                      </a: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Results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109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VGG16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SGD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Accuracy Score</a:t>
                      </a:r>
                    </a:p>
                    <a:p>
                      <a:pPr marL="0" marR="0" algn="l" defTabSz="914400" rtl="0" eaLnBrk="1" fontAlgn="base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Train – 1.000</a:t>
                      </a:r>
                    </a:p>
                    <a:p>
                      <a:pPr marL="0" marR="0" algn="l" defTabSz="914400" rtl="0" eaLnBrk="1" fontAlgn="base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- 0.9622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Loss</a:t>
                      </a:r>
                    </a:p>
                    <a:p>
                      <a:pPr marL="0" marR="0" algn="l" defTabSz="914400" rtl="0" eaLnBrk="1" fontAlgn="base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Train - 0.0011</a:t>
                      </a:r>
                    </a:p>
                    <a:p>
                      <a:pPr marL="0" marR="0" algn="l" defTabSz="914400" rtl="0" eaLnBrk="1" fontAlgn="base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- 0.1651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109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VGG19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SGD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Accuracy Score</a:t>
                      </a:r>
                    </a:p>
                    <a:p>
                      <a:pPr marL="0" marR="0" algn="l" defTabSz="914400" rtl="0" eaLnBrk="1" fontAlgn="base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Train – 0.3100</a:t>
                      </a:r>
                    </a:p>
                    <a:p>
                      <a:pPr marL="0" marR="0" algn="l" defTabSz="914400" rtl="0" eaLnBrk="1" fontAlgn="base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- 0.3377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Loss</a:t>
                      </a:r>
                    </a:p>
                    <a:p>
                      <a:pPr marL="0" marR="0" algn="l" defTabSz="914400" rtl="0" eaLnBrk="1" fontAlgn="base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Train - 2.0878</a:t>
                      </a:r>
                    </a:p>
                    <a:p>
                      <a:pPr marL="0" marR="0" algn="l" defTabSz="914400" rtl="0" eaLnBrk="1" fontAlgn="base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- 2.0914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109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ResNet50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Accuracy Score</a:t>
                      </a:r>
                    </a:p>
                    <a:p>
                      <a:pPr marL="0" marR="0" algn="l" defTabSz="914400" rtl="0" eaLnBrk="1" fontAlgn="base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Train – 1.0000 </a:t>
                      </a:r>
                    </a:p>
                    <a:p>
                      <a:pPr marL="0" marR="0" algn="l" defTabSz="914400" rtl="0" eaLnBrk="1" fontAlgn="base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- 0.9677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Loss</a:t>
                      </a:r>
                    </a:p>
                    <a:p>
                      <a:pPr marL="0" marR="0" algn="l" defTabSz="914400" rtl="0" eaLnBrk="1" fontAlgn="base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Train - 5.0345e-05</a:t>
                      </a:r>
                    </a:p>
                    <a:p>
                      <a:pPr marL="0" marR="0" algn="l" defTabSz="914400" rtl="0" eaLnBrk="1" fontAlgn="base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- 0.1149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109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MobileNet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Accuracy Score</a:t>
                      </a:r>
                    </a:p>
                    <a:p>
                      <a:pPr marL="0" marR="0" algn="l" defTabSz="914400" rtl="0" eaLnBrk="1" fontAlgn="base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Train – 0.6214</a:t>
                      </a:r>
                    </a:p>
                    <a:p>
                      <a:pPr marL="0" marR="0" algn="l" defTabSz="914400" rtl="0" eaLnBrk="1" fontAlgn="base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- 0.5822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Loss</a:t>
                      </a:r>
                    </a:p>
                    <a:p>
                      <a:pPr marL="0" marR="0" algn="l" defTabSz="914400" rtl="0" eaLnBrk="1" fontAlgn="base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Train - 0.8248 </a:t>
                      </a:r>
                    </a:p>
                    <a:p>
                      <a:pPr marL="0" marR="0" algn="l" defTabSz="914400" rtl="0" eaLnBrk="1" fontAlgn="base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- 1.0023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109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b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AlexNet</a:t>
                      </a:r>
                      <a:endParaRPr lang="en-US" sz="1400" b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adam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Accuracy Score</a:t>
                      </a:r>
                    </a:p>
                    <a:p>
                      <a:pPr marL="0" marR="0" algn="l" defTabSz="914400" rtl="0" eaLnBrk="1" fontAlgn="base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Train – 0.9833</a:t>
                      </a:r>
                    </a:p>
                    <a:p>
                      <a:pPr marL="0" marR="0" algn="l" defTabSz="914400" rtl="0" eaLnBrk="1" fontAlgn="base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- 0.8922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Loss</a:t>
                      </a:r>
                    </a:p>
                    <a:p>
                      <a:pPr marL="0" marR="0" algn="l" defTabSz="914400" rtl="0" eaLnBrk="1" fontAlgn="base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Train - 0.0596</a:t>
                      </a:r>
                    </a:p>
                    <a:p>
                      <a:pPr marL="0" marR="0" algn="l" defTabSz="914400" rtl="0" eaLnBrk="1" fontAlgn="base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- 0.4927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282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PROBLEM 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Driver distraction is a significant and over-arching problem with many dimensions.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Distracted Driving involves any activity a person engages in, that has the potential to distract him or her from the primary task of driving and increase the risk of a crash.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It is clear that the problem of distracted driving is not likely to go away with the ever-expanding opportunities for staying in touch while driving. 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The need to address this issue and implement effective countermeasures is urgent to improve public safety.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0334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Approach –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/>
          </a:bodyPr>
          <a:lstStyle/>
          <a:p>
            <a:r>
              <a:rPr lang="en-US" sz="1800" dirty="0"/>
              <a:t>Couple of distinctive methods investigated </a:t>
            </a:r>
          </a:p>
          <a:p>
            <a:r>
              <a:rPr lang="en-US" sz="1800" dirty="0"/>
              <a:t>Method – 1: By directly feeding images in the form arrays, without using CNN layers.</a:t>
            </a:r>
            <a:endParaRPr lang="en-IN" sz="1800" dirty="0"/>
          </a:p>
          <a:p>
            <a:pPr lvl="1"/>
            <a:r>
              <a:rPr lang="en-US" sz="1400" dirty="0"/>
              <a:t>Sample of 5000 images were used in ratio of 70:30 for train and test.</a:t>
            </a:r>
            <a:endParaRPr lang="en-IN" sz="1400" dirty="0"/>
          </a:p>
          <a:p>
            <a:pPr lvl="1"/>
            <a:r>
              <a:rPr lang="en-IN" sz="1400" dirty="0"/>
              <a:t>Below are the results obtained using machine learning models &amp; ensembling techniques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F24A4F-AB22-411A-8BCB-34E9DAA20AE6}"/>
              </a:ext>
            </a:extLst>
          </p:cNvPr>
          <p:cNvPicPr/>
          <p:nvPr/>
        </p:nvPicPr>
        <p:blipFill rotWithShape="1">
          <a:blip r:embed="rId2"/>
          <a:srcRect b="10870"/>
          <a:stretch/>
        </p:blipFill>
        <p:spPr>
          <a:xfrm>
            <a:off x="1600200" y="3200400"/>
            <a:ext cx="5867400" cy="2438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38662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71D19-8930-4618-B978-4E62E4D85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Approach 3  - Logistic Regression</a:t>
            </a:r>
            <a:endParaRPr lang="en-IN" sz="4000" b="1" dirty="0">
              <a:solidFill>
                <a:srgbClr val="0070C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 descr="/Users/deepa/Desktop/Screen Shot 2018-08-18 at 11.23.11 AM.png">
            <a:extLst>
              <a:ext uri="{FF2B5EF4-FFF2-40B4-BE49-F238E27FC236}">
                <a16:creationId xmlns:a16="http://schemas.microsoft.com/office/drawing/2014/main" id="{30821DAE-E5A3-4610-8BB9-5B00F8B93E2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76400"/>
            <a:ext cx="4034118" cy="424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/Users/deepa/Desktop/Screen Shot 2018-08-18 at 11.24.57 AM.png">
            <a:extLst>
              <a:ext uri="{FF2B5EF4-FFF2-40B4-BE49-F238E27FC236}">
                <a16:creationId xmlns:a16="http://schemas.microsoft.com/office/drawing/2014/main" id="{04906ACA-8C60-4F3A-BA80-D22D6D05E0E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76400"/>
            <a:ext cx="4114800" cy="4052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0357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71D19-8930-4618-B978-4E62E4D85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Approach 3 </a:t>
            </a:r>
            <a:r>
              <a:rPr lang="mr-IN" sz="4000" b="1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–</a:t>
            </a:r>
            <a:r>
              <a:rPr lang="en-US" sz="4000" b="1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 Hybrid Model </a:t>
            </a:r>
            <a:endParaRPr lang="en-IN" sz="4000" b="1" dirty="0">
              <a:solidFill>
                <a:srgbClr val="0070C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94190-6625-499E-88F6-508DF8362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450" y="1143000"/>
            <a:ext cx="8839200" cy="4830763"/>
          </a:xfrm>
        </p:spPr>
        <p:txBody>
          <a:bodyPr>
            <a:normAutofit lnSpcReduction="10000"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Method – 2: </a:t>
            </a:r>
          </a:p>
          <a:p>
            <a:pPr marL="400050" lvl="2" indent="0">
              <a:lnSpc>
                <a:spcPct val="120000"/>
              </a:lnSpc>
              <a:buNone/>
            </a:pPr>
            <a:r>
              <a:rPr lang="en-US" sz="1800" dirty="0"/>
              <a:t>- CNN works as a trainable feature extractor and SVM performs as a recognizer. SVM is used as an alternative to  </a:t>
            </a:r>
            <a:r>
              <a:rPr lang="en-US" sz="1800" dirty="0" err="1"/>
              <a:t>softmax</a:t>
            </a:r>
            <a:r>
              <a:rPr lang="en-US" sz="1800" dirty="0"/>
              <a:t> (at output layer) which enhances generalization</a:t>
            </a:r>
          </a:p>
          <a:p>
            <a:pPr marL="400050" lvl="2" indent="0">
              <a:lnSpc>
                <a:spcPct val="120000"/>
              </a:lnSpc>
              <a:buNone/>
            </a:pPr>
            <a:r>
              <a:rPr lang="en-US" sz="1800" dirty="0"/>
              <a:t>- The original CNN is trained with several epochs until the training process converges and SVM replaces the output - layer</a:t>
            </a:r>
            <a:r>
              <a:rPr lang="mr-IN" sz="1800" dirty="0"/>
              <a:t> </a:t>
            </a:r>
            <a:r>
              <a:rPr lang="en-US" sz="1800" dirty="0"/>
              <a:t>and gets trained</a:t>
            </a:r>
          </a:p>
          <a:p>
            <a:pPr marL="400050" lvl="2" indent="0">
              <a:lnSpc>
                <a:spcPct val="120000"/>
              </a:lnSpc>
              <a:buNone/>
            </a:pPr>
            <a:r>
              <a:rPr lang="en-US" sz="1800" dirty="0"/>
              <a:t>- Trained SVM then performs the classification of test images</a:t>
            </a:r>
          </a:p>
          <a:p>
            <a:pPr marL="685800" lvl="2" indent="-285750">
              <a:lnSpc>
                <a:spcPct val="120000"/>
              </a:lnSpc>
              <a:buFontTx/>
              <a:buChar char="-"/>
            </a:pPr>
            <a:r>
              <a:rPr lang="en-US" sz="1800" dirty="0"/>
              <a:t>Approach was applied and tested on VGG16 Pre-trained model</a:t>
            </a:r>
          </a:p>
          <a:p>
            <a:pPr marL="400050" lvl="2" indent="0">
              <a:lnSpc>
                <a:spcPct val="120000"/>
              </a:lnSpc>
              <a:buNone/>
            </a:pPr>
            <a:endParaRPr lang="en-US" sz="1800" dirty="0"/>
          </a:p>
          <a:p>
            <a:pPr marL="742950" lvl="2" indent="-342900"/>
            <a:endParaRPr lang="en-US" sz="1400" dirty="0"/>
          </a:p>
          <a:p>
            <a:pPr marL="742950" lvl="2" indent="-342900"/>
            <a:endParaRPr lang="en-US" sz="1400" dirty="0"/>
          </a:p>
          <a:p>
            <a:pPr marL="742950" lvl="2" indent="-342900"/>
            <a:endParaRPr lang="en-US" sz="1400" dirty="0"/>
          </a:p>
          <a:p>
            <a:pPr marL="0" lvl="1" indent="0">
              <a:buNone/>
            </a:pPr>
            <a:endParaRPr lang="en-US" sz="1400" dirty="0"/>
          </a:p>
          <a:p>
            <a:pPr marL="0" lvl="1" indent="0">
              <a:buNone/>
            </a:pPr>
            <a:endParaRPr lang="en-US" sz="1800" dirty="0"/>
          </a:p>
          <a:p>
            <a:pPr marL="342900" lvl="1" indent="-342900">
              <a:buFont typeface="Arial"/>
              <a:buChar char="•"/>
            </a:pPr>
            <a:r>
              <a:rPr lang="en-US" sz="1800" dirty="0"/>
              <a:t>Advantages</a:t>
            </a:r>
          </a:p>
          <a:p>
            <a:pPr marL="742950" lvl="2" indent="-342900"/>
            <a:r>
              <a:rPr lang="en-US" sz="1800" dirty="0"/>
              <a:t>CNN classifier automatically extracts the salient features of the input image and are invariant in a certain degree to the shift and shape distortions</a:t>
            </a:r>
          </a:p>
          <a:p>
            <a:pPr marL="742950" lvl="2" indent="-342900"/>
            <a:endParaRPr lang="en-US" sz="1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000967"/>
              </p:ext>
            </p:extLst>
          </p:nvPr>
        </p:nvGraphicFramePr>
        <p:xfrm>
          <a:off x="632350" y="3558381"/>
          <a:ext cx="8153400" cy="12516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1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08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1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08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83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874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39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Model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No. of Samples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Batch Size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No. Of Epochs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SVM*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Results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52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Hybrid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1000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32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25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+mn-ea"/>
                          <a:cs typeface="+mn-cs"/>
                        </a:rPr>
                        <a:t>Kernel</a:t>
                      </a:r>
                      <a:r>
                        <a:rPr lang="en-US" sz="14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mr-IN" sz="14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  <a:r>
                        <a:rPr lang="en-US" sz="14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Poly</a:t>
                      </a:r>
                    </a:p>
                    <a:p>
                      <a:pPr marL="0" marR="0" algn="ctr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Gamma </a:t>
                      </a:r>
                      <a:r>
                        <a:rPr lang="mr-IN" sz="14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  <a:r>
                        <a:rPr lang="en-US" sz="14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0.5</a:t>
                      </a:r>
                    </a:p>
                    <a:p>
                      <a:pPr marL="0" marR="0" algn="ctr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C </a:t>
                      </a:r>
                      <a:r>
                        <a:rPr lang="mr-IN" sz="14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  <a:r>
                        <a:rPr lang="en-US" sz="14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0.025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Accuracy Score</a:t>
                      </a:r>
                    </a:p>
                    <a:p>
                      <a:pPr marL="0" marR="0" algn="ctr" fontAlgn="base" latinLnBrk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 dirty="0">
                          <a:effectLst/>
                        </a:rPr>
                        <a:t>Train – 73%</a:t>
                      </a:r>
                    </a:p>
                    <a:p>
                      <a:pPr marL="0" marR="0" algn="ctr" fontAlgn="base" latinLnBrk="1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 dirty="0">
                          <a:effectLst/>
                        </a:rPr>
                        <a:t>Test </a:t>
                      </a:r>
                      <a:r>
                        <a:rPr lang="mr-IN" sz="1400" dirty="0">
                          <a:effectLst/>
                        </a:rPr>
                        <a:t>–</a:t>
                      </a:r>
                      <a:r>
                        <a:rPr lang="en-US" sz="1400" dirty="0">
                          <a:effectLst/>
                        </a:rPr>
                        <a:t> 68%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33400" y="6400800"/>
            <a:ext cx="4876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*Parameters arrived through Grid Search</a:t>
            </a:r>
          </a:p>
        </p:txBody>
      </p:sp>
    </p:spTree>
    <p:extLst>
      <p:ext uri="{BB962C8B-B14F-4D97-AF65-F5344CB8AC3E}">
        <p14:creationId xmlns:p14="http://schemas.microsoft.com/office/powerpoint/2010/main" val="2416382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19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Best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4938"/>
            <a:ext cx="8229600" cy="5300662"/>
          </a:xfrm>
        </p:spPr>
        <p:txBody>
          <a:bodyPr>
            <a:normAutofit fontScale="47500" lnSpcReduction="20000"/>
          </a:bodyPr>
          <a:lstStyle/>
          <a:p>
            <a:r>
              <a:rPr lang="en-US" sz="3800" dirty="0"/>
              <a:t>Custom Model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u="sng" dirty="0"/>
              <a:t>Convolution Layer -2:</a:t>
            </a:r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r>
              <a:rPr lang="en-US" u="sng" dirty="0"/>
              <a:t>Dense Layer- 2: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3800" dirty="0"/>
              <a:t>Amalgamations of convolution, max_Pooling and dense layers were experimented and the above combination was finalized.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14E5DA-EA16-4059-ACA2-10825BA92D2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024" y="2209800"/>
            <a:ext cx="6149975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CF1316-85D4-4BDB-BF71-5F1A3EE49BA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024" y="3810000"/>
            <a:ext cx="3954463" cy="18996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1638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672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Best solution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01961"/>
            <a:ext cx="8659269" cy="1828800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715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b="1" dirty="0">
                <a:solidFill>
                  <a:srgbClr val="00B050"/>
                </a:solidFill>
              </a:rPr>
              <a:t>Test Accuracy – 97%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093101"/>
              </p:ext>
            </p:extLst>
          </p:nvPr>
        </p:nvGraphicFramePr>
        <p:xfrm>
          <a:off x="457200" y="3505201"/>
          <a:ext cx="8077200" cy="2958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715">
                <a:tc>
                  <a:txBody>
                    <a:bodyPr/>
                    <a:lstStyle/>
                    <a:p>
                      <a:r>
                        <a:rPr lang="en-US" sz="16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705">
                <a:tc>
                  <a:txBody>
                    <a:bodyPr/>
                    <a:lstStyle/>
                    <a:p>
                      <a:r>
                        <a:rPr lang="en-US" sz="1600" dirty="0"/>
                        <a:t>Total no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705">
                <a:tc>
                  <a:txBody>
                    <a:bodyPr/>
                    <a:lstStyle/>
                    <a:p>
                      <a:r>
                        <a:rPr lang="en-US" sz="1600" dirty="0"/>
                        <a:t>Train : Test ratio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14000 : 6000 images   (70 : 30)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705">
                <a:tc>
                  <a:txBody>
                    <a:bodyPr/>
                    <a:lstStyle/>
                    <a:p>
                      <a:r>
                        <a:rPr lang="en-US" sz="1600" dirty="0"/>
                        <a:t>Train : Validation  ratio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11200 : 2800 images   (80 : 20)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705">
                <a:tc>
                  <a:txBody>
                    <a:bodyPr/>
                    <a:lstStyle/>
                    <a:p>
                      <a:r>
                        <a:rPr lang="en-US" sz="1600" dirty="0"/>
                        <a:t>Batch size , No. of 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100, 30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4705">
                <a:tc>
                  <a:txBody>
                    <a:bodyPr/>
                    <a:lstStyle/>
                    <a:p>
                      <a:r>
                        <a:rPr lang="en-US" sz="1600" dirty="0"/>
                        <a:t>Optimizer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adam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4705">
                <a:tc>
                  <a:txBody>
                    <a:bodyPr/>
                    <a:lstStyle/>
                    <a:p>
                      <a:r>
                        <a:rPr lang="en-US" sz="1600" dirty="0"/>
                        <a:t>Loss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categorical cross </a:t>
                      </a:r>
                      <a:r>
                        <a:rPr lang="en-US" sz="1600" dirty="0" err="1"/>
                        <a:t>entrophy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47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Drop out %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0.1 (Both CNN and Denser Layers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552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382000" cy="452596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IN" sz="1800" dirty="0"/>
              <a:t>Keras-Vis for visualizing and debugging trained keras net model</a:t>
            </a:r>
          </a:p>
          <a:p>
            <a:pPr lvl="1">
              <a:lnSpc>
                <a:spcPct val="150000"/>
              </a:lnSpc>
            </a:pPr>
            <a:r>
              <a:rPr lang="en-IN" sz="1800" dirty="0"/>
              <a:t>Activation maximization : outputs small values for large filter activations</a:t>
            </a:r>
          </a:p>
          <a:p>
            <a:pPr lvl="1">
              <a:lnSpc>
                <a:spcPct val="150000"/>
              </a:lnSpc>
            </a:pPr>
            <a:r>
              <a:rPr lang="en-IN" sz="1800" dirty="0"/>
              <a:t>Saliency map : compute gradient of output category with respect to input image</a:t>
            </a:r>
          </a:p>
          <a:p>
            <a:pPr lvl="1">
              <a:lnSpc>
                <a:spcPct val="150000"/>
              </a:lnSpc>
            </a:pPr>
            <a:r>
              <a:rPr lang="en-IN" sz="1800" dirty="0"/>
              <a:t>Class activation map : discriminative image regions used by the CNN to identify that category</a:t>
            </a:r>
          </a:p>
          <a:p>
            <a:pPr>
              <a:lnSpc>
                <a:spcPct val="150000"/>
              </a:lnSpc>
            </a:pPr>
            <a:r>
              <a:rPr lang="en-IN" sz="1800" dirty="0"/>
              <a:t>Used Activation maximization on Custom Model to identify the pattern</a:t>
            </a:r>
          </a:p>
          <a:p>
            <a:pPr lvl="1">
              <a:lnSpc>
                <a:spcPct val="150000"/>
              </a:lnSpc>
            </a:pPr>
            <a:r>
              <a:rPr lang="en-IN" sz="1800" dirty="0"/>
              <a:t>Features the deep learning model learn</a:t>
            </a:r>
          </a:p>
          <a:p>
            <a:pPr lvl="1">
              <a:lnSpc>
                <a:spcPct val="150000"/>
              </a:lnSpc>
            </a:pPr>
            <a:r>
              <a:rPr lang="en-IN" sz="1800" dirty="0"/>
              <a:t>Eliminate low level and dead features</a:t>
            </a:r>
          </a:p>
          <a:p>
            <a:pPr lvl="1">
              <a:lnSpc>
                <a:spcPct val="150000"/>
              </a:lnSpc>
            </a:pPr>
            <a:r>
              <a:rPr lang="en-IN" sz="1800" dirty="0"/>
              <a:t>Facilitate people to design and train better deep learning models</a:t>
            </a:r>
          </a:p>
          <a:p>
            <a:pPr lvl="1">
              <a:lnSpc>
                <a:spcPct val="150000"/>
              </a:lnSpc>
            </a:pPr>
            <a:r>
              <a:rPr lang="en-IN" sz="1800" dirty="0"/>
              <a:t>Make deep learning models more understandable and accessible to people </a:t>
            </a:r>
          </a:p>
        </p:txBody>
      </p:sp>
    </p:spTree>
    <p:extLst>
      <p:ext uri="{BB962C8B-B14F-4D97-AF65-F5344CB8AC3E}">
        <p14:creationId xmlns:p14="http://schemas.microsoft.com/office/powerpoint/2010/main" val="1109167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313527" y="82406"/>
            <a:ext cx="8725074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Visualization </a:t>
            </a:r>
            <a:r>
              <a:rPr lang="en-IN" sz="3600" b="1" dirty="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Cont</a:t>
            </a:r>
            <a:r>
              <a:rPr lang="en-IN" sz="3600" b="1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…</a:t>
            </a:r>
            <a:endParaRPr lang="en-US" sz="3600" b="1" dirty="0">
              <a:solidFill>
                <a:srgbClr val="0070C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3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69" y="1090502"/>
            <a:ext cx="4297174" cy="179546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373" y="1095888"/>
            <a:ext cx="4299416" cy="1796400"/>
          </a:xfrm>
          <a:prstGeom prst="rect">
            <a:avLst/>
          </a:prstGeom>
        </p:spPr>
      </p:pic>
      <p:sp>
        <p:nvSpPr>
          <p:cNvPr id="25" name="Rectangle 1"/>
          <p:cNvSpPr>
            <a:spLocks noChangeArrowheads="1"/>
          </p:cNvSpPr>
          <p:nvPr/>
        </p:nvSpPr>
        <p:spPr bwMode="auto">
          <a:xfrm>
            <a:off x="313527" y="804863"/>
            <a:ext cx="4242616" cy="3017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conv2d_1</a:t>
            </a:r>
            <a:r>
              <a:rPr kumimoji="0" lang="en-US" sz="16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  <a:r>
              <a:rPr kumimoji="0" lang="en-US" sz="1600" b="0" i="0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few of the 96 filters</a:t>
            </a:r>
            <a:endParaRPr kumimoji="0" lang="en-US" sz="1600" b="0" i="0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1"/>
          <p:cNvSpPr>
            <a:spLocks noChangeArrowheads="1"/>
          </p:cNvSpPr>
          <p:nvPr/>
        </p:nvSpPr>
        <p:spPr bwMode="auto">
          <a:xfrm>
            <a:off x="4724400" y="804864"/>
            <a:ext cx="4297174" cy="2923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6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conv2d_4</a:t>
            </a:r>
            <a:r>
              <a:rPr kumimoji="0" lang="en-US" sz="1600" b="0" i="0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few of the 384 filters</a:t>
            </a:r>
            <a:r>
              <a:rPr kumimoji="0" lang="en-US" sz="16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7" name="Rectangle 1"/>
          <p:cNvSpPr>
            <a:spLocks noChangeArrowheads="1"/>
          </p:cNvSpPr>
          <p:nvPr/>
        </p:nvSpPr>
        <p:spPr bwMode="auto">
          <a:xfrm>
            <a:off x="313527" y="2786805"/>
            <a:ext cx="4242616" cy="29170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6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conv2d_5</a:t>
            </a:r>
            <a:r>
              <a:rPr kumimoji="0" lang="en-US" sz="16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few of the 768 filters</a:t>
            </a:r>
            <a:endParaRPr kumimoji="0" lang="en-US" sz="1600" b="0" i="0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1"/>
          <p:cNvSpPr>
            <a:spLocks noChangeArrowheads="1"/>
          </p:cNvSpPr>
          <p:nvPr/>
        </p:nvSpPr>
        <p:spPr bwMode="auto">
          <a:xfrm>
            <a:off x="4724400" y="2786121"/>
            <a:ext cx="4297174" cy="2923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Layer 1 Activations - dense_1</a:t>
            </a:r>
            <a:r>
              <a:rPr kumimoji="0" lang="en-US" sz="16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69" y="3049012"/>
            <a:ext cx="4299416" cy="1796400"/>
          </a:xfrm>
          <a:prstGeom prst="rect">
            <a:avLst/>
          </a:prstGeom>
        </p:spPr>
      </p:pic>
      <p:sp>
        <p:nvSpPr>
          <p:cNvPr id="30" name="Rectangle 1"/>
          <p:cNvSpPr>
            <a:spLocks noChangeArrowheads="1"/>
          </p:cNvSpPr>
          <p:nvPr/>
        </p:nvSpPr>
        <p:spPr bwMode="auto">
          <a:xfrm>
            <a:off x="313527" y="4738618"/>
            <a:ext cx="4242616" cy="2923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Layer 1 Activations - dense_6</a:t>
            </a:r>
            <a:r>
              <a:rPr kumimoji="0" lang="en-US" sz="16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049012"/>
            <a:ext cx="4299416" cy="17964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69" y="5073948"/>
            <a:ext cx="4299416" cy="1796400"/>
          </a:xfrm>
          <a:prstGeom prst="rect">
            <a:avLst/>
          </a:prstGeom>
        </p:spPr>
      </p:pic>
      <p:sp>
        <p:nvSpPr>
          <p:cNvPr id="33" name="Rectangle 1"/>
          <p:cNvSpPr>
            <a:spLocks noChangeArrowheads="1"/>
          </p:cNvSpPr>
          <p:nvPr/>
        </p:nvSpPr>
        <p:spPr bwMode="auto">
          <a:xfrm>
            <a:off x="4722158" y="4748715"/>
            <a:ext cx="4297174" cy="2923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Layer 1 Activations – dense8</a:t>
            </a:r>
            <a:r>
              <a:rPr kumimoji="0" lang="en-US" sz="16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373" y="5082072"/>
            <a:ext cx="4299416" cy="179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28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Challenges and Improvements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1900" u="sng" dirty="0"/>
              <a:t>Challenges</a:t>
            </a:r>
          </a:p>
          <a:p>
            <a:r>
              <a:rPr lang="en-US" sz="1900" dirty="0"/>
              <a:t>Used CPU systems for this project.</a:t>
            </a:r>
          </a:p>
          <a:p>
            <a:r>
              <a:rPr lang="en-US" sz="1900" dirty="0"/>
              <a:t> Better computing resources, would have helped improve results.</a:t>
            </a:r>
          </a:p>
          <a:p>
            <a:r>
              <a:rPr lang="en-US" sz="1900" dirty="0"/>
              <a:t>L2 regularization and ensemble techniques could not be adequately implemented. </a:t>
            </a:r>
          </a:p>
          <a:p>
            <a:r>
              <a:rPr lang="en-US" sz="1900" dirty="0"/>
              <a:t>Overfit during training was easy, since small sample was used.</a:t>
            </a:r>
          </a:p>
          <a:p>
            <a:r>
              <a:rPr lang="en-US" sz="1900" dirty="0"/>
              <a:t>High similarities between images with the same driver, caused the training model to over-emphasize on the drivers’ features instead of their driving behaviors. 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IN" sz="1900" u="sng" dirty="0"/>
              <a:t>Possible improvements Future Works</a:t>
            </a:r>
          </a:p>
          <a:p>
            <a:r>
              <a:rPr lang="en-US" sz="1900" dirty="0"/>
              <a:t>Better face and hands detector to train a Fast RCNN to localize both in one shot</a:t>
            </a:r>
          </a:p>
          <a:p>
            <a:r>
              <a:rPr lang="en-US" sz="1900" dirty="0"/>
              <a:t>To use the predictions for follow up actions based on number of distractions in each class</a:t>
            </a:r>
          </a:p>
          <a:p>
            <a:r>
              <a:rPr lang="en-US" sz="1900" dirty="0"/>
              <a:t>Training the model with diverse range of images from various countries.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US" sz="1900" u="sng" dirty="0"/>
          </a:p>
        </p:txBody>
      </p:sp>
    </p:spTree>
    <p:extLst>
      <p:ext uri="{BB962C8B-B14F-4D97-AF65-F5344CB8AC3E}">
        <p14:creationId xmlns:p14="http://schemas.microsoft.com/office/powerpoint/2010/main" val="1049125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45026" y="58880"/>
            <a:ext cx="206087" cy="2209800"/>
          </a:xfrm>
          <a:prstGeom prst="round2Diag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 Diagonal Corner Rectangle 4"/>
          <p:cNvSpPr/>
          <p:nvPr/>
        </p:nvSpPr>
        <p:spPr>
          <a:xfrm>
            <a:off x="45026" y="2313700"/>
            <a:ext cx="206087" cy="4461170"/>
          </a:xfrm>
          <a:prstGeom prst="round2Diag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042062" y="1958439"/>
            <a:ext cx="4730338" cy="1546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endParaRPr lang="en-IN" sz="4000" dirty="0">
              <a:solidFill>
                <a:srgbClr val="0055A0"/>
              </a:solidFill>
            </a:endParaRPr>
          </a:p>
          <a:p>
            <a:pPr lvl="1" algn="l"/>
            <a:r>
              <a:rPr lang="en-IN" sz="4000" dirty="0">
                <a:solidFill>
                  <a:srgbClr val="0055A0"/>
                </a:solidFill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724216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548" y="423041"/>
            <a:ext cx="6172200" cy="659525"/>
          </a:xfrm>
          <a:ln>
            <a:solidFill>
              <a:schemeClr val="bg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WHY IT IS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5648" y="914400"/>
            <a:ext cx="4097502" cy="5087015"/>
          </a:xfrm>
          <a:noFill/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1.2 million people die in road crashes worldwide each year.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80 to 90 percent of road crashes is caused by driver behavior.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Distracted drivers are about 4 times as likely to be involved in crashes as those who are focused on driving. 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By 2030, road traffic injuries are projected to be the fifth leading cause of death worldwide.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518 billion US dollars is estimated to be the cost of crashes in the world.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67232"/>
            <a:ext cx="4088524" cy="52716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61848" y="10825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76" y="1267232"/>
            <a:ext cx="4138448" cy="508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64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819400" y="152400"/>
            <a:ext cx="3657600" cy="116205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Value Addition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876800" y="1435100"/>
            <a:ext cx="3810000" cy="4432299"/>
          </a:xfrm>
        </p:spPr>
        <p:txBody>
          <a:bodyPr>
            <a:normAutofit/>
          </a:bodyPr>
          <a:lstStyle/>
          <a:p>
            <a:r>
              <a:rPr lang="en-US" sz="1800" dirty="0"/>
              <a:t>Can be used On detecting a distracted action, process to alert the driver / anyone can be initiated.</a:t>
            </a:r>
          </a:p>
          <a:p>
            <a:r>
              <a:rPr lang="en-US" sz="1800" dirty="0"/>
              <a:t>by transport companies to assess quality of their drivers.</a:t>
            </a:r>
          </a:p>
          <a:p>
            <a:r>
              <a:rPr lang="en-US" sz="1800" dirty="0"/>
              <a:t>Same model can be used across countries to help in larger activities like traffic surveying.</a:t>
            </a:r>
          </a:p>
          <a:p>
            <a:r>
              <a:rPr lang="en-US" sz="1800" dirty="0"/>
              <a:t>Helping insurers understand more about the risks they're covering.</a:t>
            </a:r>
          </a:p>
          <a:p>
            <a:r>
              <a:rPr lang="en-US" sz="1800" dirty="0"/>
              <a:t>Encouraging better driving habits and improving road safety.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7" y="1587500"/>
            <a:ext cx="4555233" cy="382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64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Suggested Solution</a:t>
            </a:r>
            <a:endParaRPr lang="en-US" sz="4000" b="1" dirty="0">
              <a:solidFill>
                <a:srgbClr val="0070C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/>
              <a:t>By leveraging deep learning techniques 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1800" dirty="0"/>
              <a:t>To develop an accurate and robust system for detecting distracted driver and warn them against it. </a:t>
            </a:r>
          </a:p>
          <a:p>
            <a:r>
              <a:rPr lang="en-GB" sz="1800" dirty="0"/>
              <a:t>To classify the cause of distraction which will help initiate appropriate follow up actions.</a:t>
            </a:r>
          </a:p>
          <a:p>
            <a:r>
              <a:rPr lang="en-GB" sz="1800" dirty="0"/>
              <a:t>To use convolution neural networks and machine learning models to predict the probability for each class.</a:t>
            </a:r>
          </a:p>
          <a:p>
            <a:r>
              <a:rPr lang="en-US" sz="1800" dirty="0"/>
              <a:t>To select the best model maintaining good accuracy which is desirable in real time applications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191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Dataset Details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sz="3300" dirty="0"/>
              <a:t>State Farm – Kaggle challenge dataset.</a:t>
            </a:r>
          </a:p>
          <a:p>
            <a:pPr marL="0" indent="0">
              <a:buNone/>
            </a:pPr>
            <a:endParaRPr lang="en-GB" sz="3300" dirty="0"/>
          </a:p>
          <a:p>
            <a:pPr marL="0" indent="0">
              <a:buNone/>
            </a:pPr>
            <a:r>
              <a:rPr lang="en-GB" sz="3300" dirty="0"/>
              <a:t>The training images had corresponding labels attached. Labels belonged to one of the ten classes as mentioned below: </a:t>
            </a:r>
          </a:p>
          <a:p>
            <a:pPr marL="0" indent="0">
              <a:buNone/>
            </a:pPr>
            <a:endParaRPr lang="en-GB" sz="3300" dirty="0"/>
          </a:p>
          <a:p>
            <a:pPr>
              <a:buFont typeface="Wingdings" charset="2"/>
              <a:buChar char="Ø"/>
            </a:pPr>
            <a:r>
              <a:rPr lang="en-GB" sz="3300" dirty="0"/>
              <a:t>c0: normal driving </a:t>
            </a:r>
          </a:p>
          <a:p>
            <a:pPr>
              <a:buFont typeface="Wingdings" charset="2"/>
              <a:buChar char="Ø"/>
            </a:pPr>
            <a:r>
              <a:rPr lang="en-GB" sz="3300" dirty="0"/>
              <a:t>c1: texting – right</a:t>
            </a:r>
          </a:p>
          <a:p>
            <a:pPr>
              <a:buFont typeface="Wingdings" charset="2"/>
              <a:buChar char="Ø"/>
            </a:pPr>
            <a:r>
              <a:rPr lang="en-GB" sz="3300" dirty="0"/>
              <a:t>c2: talking on the phone – right</a:t>
            </a:r>
          </a:p>
          <a:p>
            <a:pPr>
              <a:buFont typeface="Wingdings" charset="2"/>
              <a:buChar char="Ø"/>
            </a:pPr>
            <a:r>
              <a:rPr lang="en-GB" sz="3300" dirty="0"/>
              <a:t>c3: texting - left </a:t>
            </a:r>
          </a:p>
          <a:p>
            <a:pPr>
              <a:buFont typeface="Wingdings" charset="2"/>
              <a:buChar char="Ø"/>
            </a:pPr>
            <a:r>
              <a:rPr lang="en-GB" sz="3300" dirty="0"/>
              <a:t>c4: talking on the phone - left </a:t>
            </a:r>
          </a:p>
          <a:p>
            <a:pPr>
              <a:buFont typeface="Wingdings" charset="2"/>
              <a:buChar char="Ø"/>
            </a:pPr>
            <a:r>
              <a:rPr lang="en-GB" sz="3300" dirty="0"/>
              <a:t>c5: operating the radio </a:t>
            </a:r>
          </a:p>
          <a:p>
            <a:pPr>
              <a:buFont typeface="Wingdings" charset="2"/>
              <a:buChar char="Ø"/>
            </a:pPr>
            <a:r>
              <a:rPr lang="en-GB" sz="3300" dirty="0"/>
              <a:t>c6: drinking </a:t>
            </a:r>
          </a:p>
          <a:p>
            <a:pPr>
              <a:buFont typeface="Wingdings" charset="2"/>
              <a:buChar char="Ø"/>
            </a:pPr>
            <a:r>
              <a:rPr lang="en-GB" sz="3300" dirty="0"/>
              <a:t>c7: reaching behind </a:t>
            </a:r>
          </a:p>
          <a:p>
            <a:pPr>
              <a:buFont typeface="Wingdings" charset="2"/>
              <a:buChar char="Ø"/>
            </a:pPr>
            <a:r>
              <a:rPr lang="en-GB" sz="3300" dirty="0"/>
              <a:t>c8: hair and makeup </a:t>
            </a:r>
          </a:p>
          <a:p>
            <a:pPr>
              <a:buFont typeface="Wingdings" charset="2"/>
              <a:buChar char="Ø"/>
            </a:pPr>
            <a:r>
              <a:rPr lang="en-GB" sz="3300" dirty="0"/>
              <a:t>c9: talking to passenger </a:t>
            </a:r>
          </a:p>
          <a:p>
            <a:endParaRPr lang="en-GB" dirty="0"/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895600"/>
            <a:ext cx="37592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55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98" y="-89931"/>
            <a:ext cx="8229600" cy="1143000"/>
          </a:xfrm>
        </p:spPr>
        <p:txBody>
          <a:bodyPr>
            <a:normAutofit/>
          </a:bodyPr>
          <a:lstStyle/>
          <a:p>
            <a:r>
              <a:rPr lang="en-IN" sz="4000" b="1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Data Exploration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62000"/>
            <a:ext cx="8839200" cy="60198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Train (labeled) and Test image dataset prepared and made available by State Farm Insurance Company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2D color images taken from dashboard camera with pixel resolution are 640 x 480, Train data arranged in folders as per their corresponding classes (10 classes)</a:t>
            </a:r>
            <a:endParaRPr lang="en-IN" sz="1800" dirty="0"/>
          </a:p>
          <a:p>
            <a:pPr>
              <a:lnSpc>
                <a:spcPct val="150000"/>
              </a:lnSpc>
            </a:pPr>
            <a:r>
              <a:rPr lang="en-US" sz="1800" dirty="0"/>
              <a:t>Train &amp; Test contains 22,400 and 79,727 images respectively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Train data details :</a:t>
            </a:r>
          </a:p>
          <a:p>
            <a:pPr lvl="1">
              <a:lnSpc>
                <a:spcPct val="150000"/>
              </a:lnSpc>
            </a:pPr>
            <a:r>
              <a:rPr lang="en-US" sz="1400" dirty="0"/>
              <a:t>Image count across the classes are similar (2300 images)</a:t>
            </a:r>
          </a:p>
          <a:p>
            <a:pPr lvl="1">
              <a:lnSpc>
                <a:spcPct val="150000"/>
              </a:lnSpc>
            </a:pPr>
            <a:r>
              <a:rPr lang="en-US" sz="1400" dirty="0"/>
              <a:t>26 different drivers  likely of ethnicity African(1), Asians(10), Americans/Europeans (15)</a:t>
            </a:r>
          </a:p>
          <a:p>
            <a:pPr lvl="1">
              <a:lnSpc>
                <a:spcPct val="150000"/>
              </a:lnSpc>
            </a:pPr>
            <a:r>
              <a:rPr lang="en-US" sz="1400" dirty="0"/>
              <a:t>14 Male, 12 Female drivers and their images are repeated in each class and contains duplicates also</a:t>
            </a:r>
          </a:p>
          <a:p>
            <a:pPr lvl="1">
              <a:lnSpc>
                <a:spcPct val="150000"/>
              </a:lnSpc>
            </a:pPr>
            <a:r>
              <a:rPr lang="en-US" sz="1400" dirty="0"/>
              <a:t>Drivers wears glasses/coolers (11) , full sleeve(11), Half sleeved(15)</a:t>
            </a:r>
          </a:p>
          <a:p>
            <a:pPr lvl="1">
              <a:lnSpc>
                <a:spcPct val="150000"/>
              </a:lnSpc>
            </a:pPr>
            <a:r>
              <a:rPr lang="en-US" sz="1400" dirty="0"/>
              <a:t>Proportion of images of these drivers randomly varies in each class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Test Data Details</a:t>
            </a:r>
          </a:p>
          <a:p>
            <a:pPr lvl="1">
              <a:lnSpc>
                <a:spcPct val="150000"/>
              </a:lnSpc>
            </a:pPr>
            <a:r>
              <a:rPr lang="en-US" sz="1400" dirty="0"/>
              <a:t>Images taken with large number of drivers different from the Train data set</a:t>
            </a:r>
          </a:p>
          <a:p>
            <a:pPr lvl="1">
              <a:lnSpc>
                <a:spcPct val="150000"/>
              </a:lnSpc>
            </a:pPr>
            <a:endParaRPr lang="en-US" sz="1400" dirty="0"/>
          </a:p>
          <a:p>
            <a:pPr lvl="1">
              <a:lnSpc>
                <a:spcPct val="150000"/>
              </a:lnSpc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95063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98" y="-89931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IN" sz="4000" b="1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Data Exploration 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81000" y="762000"/>
            <a:ext cx="8534400" cy="5791200"/>
          </a:xfrm>
        </p:spPr>
        <p:txBody>
          <a:bodyPr>
            <a:normAutofit/>
          </a:bodyPr>
          <a:lstStyle/>
          <a:p>
            <a:r>
              <a:rPr lang="en-US" sz="1800" dirty="0"/>
              <a:t>Pixel Intensity (Gray Scale Images)</a:t>
            </a:r>
          </a:p>
        </p:txBody>
      </p:sp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762000" y="1384694"/>
            <a:ext cx="2209800" cy="1219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85887" y="1533648"/>
            <a:ext cx="1981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C0 : Safe Drivers</a:t>
            </a:r>
          </a:p>
        </p:txBody>
      </p:sp>
      <p:pic>
        <p:nvPicPr>
          <p:cNvPr id="15" name="Picture 14"/>
          <p:cNvPicPr/>
          <p:nvPr/>
        </p:nvPicPr>
        <p:blipFill>
          <a:blip r:embed="rId4"/>
          <a:stretch>
            <a:fillRect/>
          </a:stretch>
        </p:blipFill>
        <p:spPr>
          <a:xfrm>
            <a:off x="3048000" y="1371600"/>
            <a:ext cx="2362200" cy="1295400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5"/>
          <a:stretch>
            <a:fillRect/>
          </a:stretch>
        </p:blipFill>
        <p:spPr>
          <a:xfrm>
            <a:off x="685800" y="2767024"/>
            <a:ext cx="2362200" cy="1347776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5"/>
          <a:stretch>
            <a:fillRect/>
          </a:stretch>
        </p:blipFill>
        <p:spPr>
          <a:xfrm>
            <a:off x="5562600" y="1371600"/>
            <a:ext cx="2590800" cy="1295400"/>
          </a:xfrm>
          <a:prstGeom prst="rect">
            <a:avLst/>
          </a:prstGeom>
        </p:spPr>
      </p:pic>
      <p:pic>
        <p:nvPicPr>
          <p:cNvPr id="19" name="Picture 18"/>
          <p:cNvPicPr/>
          <p:nvPr/>
        </p:nvPicPr>
        <p:blipFill>
          <a:blip r:embed="rId6"/>
          <a:stretch>
            <a:fillRect/>
          </a:stretch>
        </p:blipFill>
        <p:spPr>
          <a:xfrm>
            <a:off x="3071828" y="2769388"/>
            <a:ext cx="2362200" cy="1371600"/>
          </a:xfrm>
          <a:prstGeom prst="rect">
            <a:avLst/>
          </a:prstGeom>
        </p:spPr>
      </p:pic>
      <p:pic>
        <p:nvPicPr>
          <p:cNvPr id="20" name="Picture 19"/>
          <p:cNvPicPr/>
          <p:nvPr/>
        </p:nvPicPr>
        <p:blipFill>
          <a:blip r:embed="rId7"/>
          <a:stretch>
            <a:fillRect/>
          </a:stretch>
        </p:blipFill>
        <p:spPr>
          <a:xfrm>
            <a:off x="5486400" y="2769388"/>
            <a:ext cx="2590800" cy="1345412"/>
          </a:xfrm>
          <a:prstGeom prst="rect">
            <a:avLst/>
          </a:prstGeom>
        </p:spPr>
      </p:pic>
      <p:pic>
        <p:nvPicPr>
          <p:cNvPr id="21" name="Picture 20"/>
          <p:cNvPicPr/>
          <p:nvPr/>
        </p:nvPicPr>
        <p:blipFill>
          <a:blip r:embed="rId8"/>
          <a:stretch>
            <a:fillRect/>
          </a:stretch>
        </p:blipFill>
        <p:spPr>
          <a:xfrm>
            <a:off x="685800" y="4306483"/>
            <a:ext cx="2286000" cy="1219199"/>
          </a:xfrm>
          <a:prstGeom prst="rect">
            <a:avLst/>
          </a:prstGeom>
        </p:spPr>
      </p:pic>
      <p:pic>
        <p:nvPicPr>
          <p:cNvPr id="22" name="Picture 21"/>
          <p:cNvPicPr/>
          <p:nvPr/>
        </p:nvPicPr>
        <p:blipFill>
          <a:blip r:embed="rId9"/>
          <a:stretch>
            <a:fillRect/>
          </a:stretch>
        </p:blipFill>
        <p:spPr>
          <a:xfrm>
            <a:off x="3124200" y="4256470"/>
            <a:ext cx="2362200" cy="1295400"/>
          </a:xfrm>
          <a:prstGeom prst="rect">
            <a:avLst/>
          </a:prstGeom>
        </p:spPr>
      </p:pic>
      <p:pic>
        <p:nvPicPr>
          <p:cNvPr id="23" name="Picture 22"/>
          <p:cNvPicPr/>
          <p:nvPr/>
        </p:nvPicPr>
        <p:blipFill>
          <a:blip r:embed="rId10"/>
          <a:stretch>
            <a:fillRect/>
          </a:stretch>
        </p:blipFill>
        <p:spPr>
          <a:xfrm>
            <a:off x="5536414" y="4204094"/>
            <a:ext cx="2543175" cy="12954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671887" y="1533647"/>
            <a:ext cx="1981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C1 : Texting right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296025" y="1526464"/>
            <a:ext cx="1981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C2 : Talking on Phone right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33512" y="2962433"/>
            <a:ext cx="1981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C3 : Texting Left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671887" y="2964171"/>
            <a:ext cx="1981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C4 : Talking on Phone Left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310312" y="2962433"/>
            <a:ext cx="1981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C5 : Operating Radio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466849" y="4444263"/>
            <a:ext cx="1981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C6 : Drinking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829049" y="4441899"/>
            <a:ext cx="1981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C7 : Reaching Behind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343649" y="4391887"/>
            <a:ext cx="1981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C8 : Hair Makeup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190876" y="5646922"/>
            <a:ext cx="2533648" cy="1066800"/>
            <a:chOff x="838200" y="5793564"/>
            <a:chExt cx="2533648" cy="1066800"/>
          </a:xfrm>
        </p:grpSpPr>
        <p:pic>
          <p:nvPicPr>
            <p:cNvPr id="24" name="Picture 23"/>
            <p:cNvPicPr/>
            <p:nvPr/>
          </p:nvPicPr>
          <p:blipFill>
            <a:blip r:embed="rId11"/>
            <a:stretch>
              <a:fillRect/>
            </a:stretch>
          </p:blipFill>
          <p:spPr>
            <a:xfrm>
              <a:off x="838200" y="5793564"/>
              <a:ext cx="2286000" cy="1066800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1390648" y="5933388"/>
              <a:ext cx="19812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C9 : Talking to Passenger</a:t>
              </a: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238874" y="6305959"/>
            <a:ext cx="1981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X Axis: Pixel Value</a:t>
            </a:r>
          </a:p>
        </p:txBody>
      </p:sp>
    </p:spTree>
    <p:extLst>
      <p:ext uri="{BB962C8B-B14F-4D97-AF65-F5344CB8AC3E}">
        <p14:creationId xmlns:p14="http://schemas.microsoft.com/office/powerpoint/2010/main" val="2057163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Data Pre-processing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763000" cy="5257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u="sng" dirty="0"/>
              <a:t>Purpose:</a:t>
            </a:r>
          </a:p>
          <a:p>
            <a:r>
              <a:rPr lang="en-US" sz="1800" dirty="0"/>
              <a:t>To expose the network to a wider variety of image characteristics like luminous , color channels</a:t>
            </a:r>
          </a:p>
          <a:p>
            <a:r>
              <a:rPr lang="en-US" sz="1800" dirty="0"/>
              <a:t>To make algorithm learn and remain invariant to transformations of the images</a:t>
            </a:r>
          </a:p>
          <a:p>
            <a:r>
              <a:rPr lang="en-US" sz="1800" dirty="0"/>
              <a:t>To correcting the deficiencies that may damage the learning process, such as omissions, noise and outliers</a:t>
            </a:r>
          </a:p>
          <a:p>
            <a:r>
              <a:rPr lang="en-US" sz="1800" dirty="0"/>
              <a:t>To simplify and optimize the training of the learning model</a:t>
            </a:r>
          </a:p>
          <a:p>
            <a:r>
              <a:rPr lang="en-US" sz="1800" dirty="0"/>
              <a:t>To reduce Dimensions of input images, maintain the uniform size and aspect ratio of input images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u="sng" dirty="0"/>
              <a:t>Benefits:</a:t>
            </a:r>
          </a:p>
          <a:p>
            <a:r>
              <a:rPr lang="en-US" sz="1800" dirty="0"/>
              <a:t>Increases the performance of CNN layers</a:t>
            </a:r>
          </a:p>
          <a:p>
            <a:r>
              <a:rPr lang="en-US" sz="1800" dirty="0"/>
              <a:t>Improves the learning rate and accuracy</a:t>
            </a:r>
          </a:p>
          <a:p>
            <a:r>
              <a:rPr lang="en-US" sz="1800" dirty="0"/>
              <a:t>Improves generalization </a:t>
            </a:r>
          </a:p>
          <a:p>
            <a:r>
              <a:rPr lang="en-US" sz="1800" dirty="0"/>
              <a:t>Decreases the sensitivity of the training to noise and over fitting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3154998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9070</TotalTime>
  <Words>1747</Words>
  <Application>Microsoft Macintosh PowerPoint</Application>
  <PresentationFormat>On-screen Show (4:3)</PresentationFormat>
  <Paragraphs>394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Mangal</vt:lpstr>
      <vt:lpstr>Times New Roman</vt:lpstr>
      <vt:lpstr>Wingdings</vt:lpstr>
      <vt:lpstr>Office Theme</vt:lpstr>
      <vt:lpstr>PowerPoint Presentation</vt:lpstr>
      <vt:lpstr>PROBLEM  STATEMENT</vt:lpstr>
      <vt:lpstr>WHY IT IS IMPORTANT?</vt:lpstr>
      <vt:lpstr>Value Addition</vt:lpstr>
      <vt:lpstr>Suggested Solution</vt:lpstr>
      <vt:lpstr>Dataset Details</vt:lpstr>
      <vt:lpstr>Data Exploration </vt:lpstr>
      <vt:lpstr>Data Exploration </vt:lpstr>
      <vt:lpstr>Data Pre-processing</vt:lpstr>
      <vt:lpstr>Data Pre-processing</vt:lpstr>
      <vt:lpstr>Tensorflow vs Theano</vt:lpstr>
      <vt:lpstr>Why Keras, not just Tensorflow ? </vt:lpstr>
      <vt:lpstr>Approach – 1</vt:lpstr>
      <vt:lpstr>Approach – 1 – Parameters</vt:lpstr>
      <vt:lpstr>Approach – 1 – Confusion Matrix, Model-4</vt:lpstr>
      <vt:lpstr>Approach – 1 – PrecisionRecall , Model-4</vt:lpstr>
      <vt:lpstr>Approach – 2</vt:lpstr>
      <vt:lpstr>Approach – 2 – Confusion matrix</vt:lpstr>
      <vt:lpstr>Approach – 2 – Parameters</vt:lpstr>
      <vt:lpstr>Approach – 3</vt:lpstr>
      <vt:lpstr>Approach 3  - Logistic Regression</vt:lpstr>
      <vt:lpstr>Approach 3 – Hybrid Model </vt:lpstr>
      <vt:lpstr>Best solution</vt:lpstr>
      <vt:lpstr>Best solution</vt:lpstr>
      <vt:lpstr>Visualization</vt:lpstr>
      <vt:lpstr>PowerPoint Presentation</vt:lpstr>
      <vt:lpstr>Challenges and Improvements</vt:lpstr>
      <vt:lpstr>PowerPoint Presentation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Lenin Kumar SV</cp:lastModifiedBy>
  <cp:revision>456</cp:revision>
  <dcterms:created xsi:type="dcterms:W3CDTF">2017-03-30T12:09:41Z</dcterms:created>
  <dcterms:modified xsi:type="dcterms:W3CDTF">2018-08-25T03:14:30Z</dcterms:modified>
</cp:coreProperties>
</file>